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918" r:id="rId2"/>
    <p:sldId id="753" r:id="rId3"/>
    <p:sldId id="919" r:id="rId4"/>
    <p:sldId id="921" r:id="rId5"/>
    <p:sldId id="923" r:id="rId6"/>
    <p:sldId id="924" r:id="rId7"/>
    <p:sldId id="648" r:id="rId8"/>
    <p:sldId id="260" r:id="rId9"/>
    <p:sldId id="261" r:id="rId10"/>
    <p:sldId id="932" r:id="rId11"/>
    <p:sldId id="933" r:id="rId12"/>
    <p:sldId id="936" r:id="rId13"/>
    <p:sldId id="349" r:id="rId14"/>
    <p:sldId id="927" r:id="rId15"/>
    <p:sldId id="266" r:id="rId16"/>
    <p:sldId id="931" r:id="rId17"/>
    <p:sldId id="307" r:id="rId18"/>
    <p:sldId id="926" r:id="rId19"/>
    <p:sldId id="326" r:id="rId20"/>
    <p:sldId id="929" r:id="rId21"/>
    <p:sldId id="328" r:id="rId22"/>
    <p:sldId id="935" r:id="rId23"/>
    <p:sldId id="928" r:id="rId24"/>
    <p:sldId id="934" r:id="rId25"/>
    <p:sldId id="917" r:id="rId26"/>
    <p:sldId id="937" r:id="rId27"/>
    <p:sldId id="938" r:id="rId28"/>
    <p:sldId id="6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76"/>
    <p:restoredTop sz="74930"/>
  </p:normalViewPr>
  <p:slideViewPr>
    <p:cSldViewPr snapToGrid="0" snapToObjects="1">
      <p:cViewPr>
        <p:scale>
          <a:sx n="90" d="100"/>
          <a:sy n="90" d="100"/>
        </p:scale>
        <p:origin x="1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6DABD-1E15-9F45-86F7-A3FD827AC989}" type="datetimeFigureOut">
              <a:rPr lang="en-US" smtClean="0"/>
              <a:t>2/25/20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A895-FBD4-DE47-ACD8-E7ACDB79CCD6}" type="slidenum">
              <a:rPr lang="en-US" smtClean="0"/>
              <a:t>‹#›</a:t>
            </a:fld>
            <a:endParaRPr lang="en-US"/>
          </a:p>
        </p:txBody>
      </p:sp>
    </p:spTree>
    <p:extLst>
      <p:ext uri="{BB962C8B-B14F-4D97-AF65-F5344CB8AC3E}">
        <p14:creationId xmlns:p14="http://schemas.microsoft.com/office/powerpoint/2010/main" val="255547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2487983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104236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773543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001133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370385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53550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3682573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Helpful Interview Hint</a:t>
            </a:r>
            <a:r>
              <a:rPr lang="en-US" sz="1000" dirty="0"/>
              <a:t>: Whenever you are asked a conceptual question about object-programming in a software development interview (and you will be), answer confidently “Encapsulation”, “Inheritance”, and “Polymorphism”.</a:t>
            </a:r>
          </a:p>
          <a:p>
            <a:endParaRPr lang="en-US" sz="1000" dirty="0"/>
          </a:p>
          <a:p>
            <a:r>
              <a:rPr lang="en-US" sz="1000" dirty="0"/>
              <a:t>When asked what is Encapsulation (or how would you implement it), say, “I would limit or minimize variable scope and keep data attributes private as often as possible.”</a:t>
            </a:r>
          </a:p>
          <a:p>
            <a:endParaRPr lang="en-US" sz="1000" dirty="0"/>
          </a:p>
          <a:p>
            <a:r>
              <a:rPr lang="en-US" sz="1000" dirty="0"/>
              <a:t>Now as we are going through our object-oriented examples, be thinking about how you would answer the “What is Inheritance?” and “What is Polymorphism?” interview questions. Note that answering them both with very brief examples can be very effective… and it is always best to use animals in you OOP interview examples. </a:t>
            </a:r>
          </a:p>
          <a:p>
            <a:endParaRPr lang="en-US" sz="1000" dirty="0"/>
          </a:p>
          <a:p>
            <a:r>
              <a:rPr lang="en-US" sz="1000" dirty="0"/>
              <a:t>Now we just need to make sure that we are able to effectively utilize these concepts after we get the job. Let’s start by walking through an example. </a:t>
            </a:r>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a:p>
        </p:txBody>
      </p:sp>
    </p:spTree>
    <p:extLst>
      <p:ext uri="{BB962C8B-B14F-4D97-AF65-F5344CB8AC3E}">
        <p14:creationId xmlns:p14="http://schemas.microsoft.com/office/powerpoint/2010/main" val="440296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a:p>
        </p:txBody>
      </p:sp>
    </p:spTree>
    <p:extLst>
      <p:ext uri="{BB962C8B-B14F-4D97-AF65-F5344CB8AC3E}">
        <p14:creationId xmlns:p14="http://schemas.microsoft.com/office/powerpoint/2010/main" val="2049698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a:p>
        </p:txBody>
      </p:sp>
    </p:spTree>
    <p:extLst>
      <p:ext uri="{BB962C8B-B14F-4D97-AF65-F5344CB8AC3E}">
        <p14:creationId xmlns:p14="http://schemas.microsoft.com/office/powerpoint/2010/main" val="3586709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a:p>
        </p:txBody>
      </p:sp>
    </p:spTree>
    <p:extLst>
      <p:ext uri="{BB962C8B-B14F-4D97-AF65-F5344CB8AC3E}">
        <p14:creationId xmlns:p14="http://schemas.microsoft.com/office/powerpoint/2010/main" val="209948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www.infoworld.com</a:t>
            </a:r>
            <a:r>
              <a:rPr lang="en-US" dirty="0"/>
              <a:t>/article/3519613/most-developers-know-</a:t>
            </a:r>
            <a:r>
              <a:rPr lang="en-US" dirty="0" err="1"/>
              <a:t>javascript</a:t>
            </a:r>
            <a:r>
              <a:rPr lang="en-US" dirty="0"/>
              <a:t>-and-want-to-know-</a:t>
            </a:r>
            <a:r>
              <a:rPr lang="en-US" dirty="0" err="1"/>
              <a:t>go.html</a:t>
            </a:r>
            <a:r>
              <a:rPr lang="en-US"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3435610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Example of polymorphism: a for loop that moves through the entries of a list. The list might be of a collection of related kinds of object. We can refer to each of the objects in the list through a generic variable (whose data type matches the one that all are ultimately related to). But, when we invoke a particular function that all members of the family share, each will respond by performing that function in their own specific way. For example, we could have a collection of Shape objects. We could refer to each entry in the Shape list through a generic Shape variable, even though the actual entries in the list are specific kinds of shapes – Circle, Rectangle, etc. All Shape objects might have the ability to calculate their own area. When we refer to an object in the list through a generic Shape variable and tell it to calculate its area, thanks to polymorphism, the circle version of the area() function will be called when we’re dealing with a circle, and the Rectangle version of area() will be called when we’re dealing with a rectangle, etc. </a:t>
            </a:r>
          </a:p>
          <a:p>
            <a:endParaRPr lang="en-US" sz="1000" dirty="0"/>
          </a:p>
          <a:p>
            <a:r>
              <a:rPr lang="en-US" sz="1000" dirty="0"/>
              <a:t>The first time through the for loop, we’ll call the </a:t>
            </a:r>
            <a:r>
              <a:rPr lang="en-US" sz="1000" dirty="0" err="1"/>
              <a:t>Circle.area</a:t>
            </a:r>
            <a:r>
              <a:rPr lang="en-US" sz="1000" dirty="0"/>
              <a:t>() function – actually, we won’t; it will happen automatically. The next time through, we’ll call the Rectangle version, and then we’ll call the Triangle version.</a:t>
            </a:r>
          </a:p>
          <a:p>
            <a:endParaRPr lang="en-US" sz="1000" dirty="0"/>
          </a:p>
          <a:p>
            <a:r>
              <a:rPr lang="en-US" sz="1000" dirty="0"/>
              <a:t>Polymorphism is implemented behind the scenes using a Virtual Method Table (VMT). The VMT keeps track of where various related classes’ same-named functions are located in memory. Using the VMT, the operating system is able to figure out which code to implement when we tell each shape to fire its area() function.</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a:p>
        </p:txBody>
      </p:sp>
    </p:spTree>
    <p:extLst>
      <p:ext uri="{BB962C8B-B14F-4D97-AF65-F5344CB8AC3E}">
        <p14:creationId xmlns:p14="http://schemas.microsoft.com/office/powerpoint/2010/main" val="3728817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a:p>
        </p:txBody>
      </p:sp>
    </p:spTree>
    <p:extLst>
      <p:ext uri="{BB962C8B-B14F-4D97-AF65-F5344CB8AC3E}">
        <p14:creationId xmlns:p14="http://schemas.microsoft.com/office/powerpoint/2010/main" val="380290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a:p>
        </p:txBody>
      </p:sp>
    </p:spTree>
    <p:extLst>
      <p:ext uri="{BB962C8B-B14F-4D97-AF65-F5344CB8AC3E}">
        <p14:creationId xmlns:p14="http://schemas.microsoft.com/office/powerpoint/2010/main" val="10757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2667967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523484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a:p>
        </p:txBody>
      </p:sp>
    </p:spTree>
    <p:extLst>
      <p:ext uri="{BB962C8B-B14F-4D97-AF65-F5344CB8AC3E}">
        <p14:creationId xmlns:p14="http://schemas.microsoft.com/office/powerpoint/2010/main" val="2819895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559153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3</a:t>
            </a:fld>
            <a:endParaRPr lang="en-US"/>
          </a:p>
        </p:txBody>
      </p:sp>
    </p:spTree>
    <p:extLst>
      <p:ext uri="{BB962C8B-B14F-4D97-AF65-F5344CB8AC3E}">
        <p14:creationId xmlns:p14="http://schemas.microsoft.com/office/powerpoint/2010/main" val="278895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4</a:t>
            </a:fld>
            <a:endParaRPr lang="en-US"/>
          </a:p>
        </p:txBody>
      </p:sp>
    </p:spTree>
    <p:extLst>
      <p:ext uri="{BB962C8B-B14F-4D97-AF65-F5344CB8AC3E}">
        <p14:creationId xmlns:p14="http://schemas.microsoft.com/office/powerpoint/2010/main" val="3549590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5</a:t>
            </a:fld>
            <a:endParaRPr lang="en-US"/>
          </a:p>
        </p:txBody>
      </p:sp>
    </p:spTree>
    <p:extLst>
      <p:ext uri="{BB962C8B-B14F-4D97-AF65-F5344CB8AC3E}">
        <p14:creationId xmlns:p14="http://schemas.microsoft.com/office/powerpoint/2010/main" val="220979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6</a:t>
            </a:fld>
            <a:endParaRPr lang="en-US"/>
          </a:p>
        </p:txBody>
      </p:sp>
    </p:spTree>
    <p:extLst>
      <p:ext uri="{BB962C8B-B14F-4D97-AF65-F5344CB8AC3E}">
        <p14:creationId xmlns:p14="http://schemas.microsoft.com/office/powerpoint/2010/main" val="103714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3293362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272998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Programming Background</a:t>
            </a:r>
          </a:p>
          <a:p>
            <a:endParaRPr lang="en-US" sz="1000" dirty="0"/>
          </a:p>
          <a:p>
            <a:r>
              <a:rPr lang="en-US" sz="1000" dirty="0"/>
              <a:t>Java</a:t>
            </a:r>
          </a:p>
          <a:p>
            <a:endParaRPr lang="en-US" sz="1000" dirty="0"/>
          </a:p>
          <a:p>
            <a:r>
              <a:rPr lang="en-US" sz="1000" dirty="0"/>
              <a:t>Object-Oriented Programming</a:t>
            </a:r>
          </a:p>
          <a:p>
            <a:pPr marL="171450" indent="-171450">
              <a:buFont typeface="Arial" panose="020B0604020202020204" pitchFamily="34" charset="0"/>
              <a:buChar char="•"/>
            </a:pPr>
            <a:r>
              <a:rPr lang="en-US" sz="1000" dirty="0"/>
              <a:t>Encapsulation</a:t>
            </a:r>
          </a:p>
          <a:p>
            <a:pPr marL="171450" indent="-171450">
              <a:buFont typeface="Arial" panose="020B0604020202020204" pitchFamily="34" charset="0"/>
              <a:buChar char="•"/>
            </a:pPr>
            <a:r>
              <a:rPr lang="en-US" sz="1000" dirty="0"/>
              <a:t>Inheritance</a:t>
            </a:r>
          </a:p>
          <a:p>
            <a:pPr marL="171450" indent="-171450">
              <a:buFont typeface="Arial" panose="020B0604020202020204" pitchFamily="34" charset="0"/>
              <a:buChar char="•"/>
            </a:pPr>
            <a:r>
              <a:rPr lang="en-US" sz="1000" dirty="0"/>
              <a:t>Polymorphism</a:t>
            </a:r>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80792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676C-7A6C-E943-B784-5B0EBFB8BE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7A888F-C956-6C46-A2FB-7AA48D04A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78C23-9744-7E43-B5BA-ABA053AD7311}"/>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A833D2B6-680D-5B4A-B5FE-C899F38D0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12A5A-1DAC-9D44-AD64-21291590C99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05170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B7C4-4DCF-6246-9D3B-6C9F3E5078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2BC0C5-3F1A-C94C-84DC-E5DCD1FFF0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4E775-031F-8241-A53D-72FC13A3DAC0}"/>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0D4D204A-C81C-7B43-88E8-0B2652E97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A88AC-CCD4-9747-97E1-6823D6D2720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9594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060116-4073-7747-8BB7-42A6B93094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11657D-2F47-DC40-B3FE-AB9FA85F3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6FB96-03DA-BA40-B2D1-C783773B2631}"/>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8F3804E7-2777-3042-9207-2195F59F3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361FC-718D-E544-8A4D-A7998AFD1DFA}"/>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66835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B723-55AA-184B-8F27-CD6C6EBA1A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3FB40-D696-6946-93B3-3311F9037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0BECC-AFFA-B14E-A416-D21858B69AC2}"/>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E1A49703-DE4D-F144-9119-782AE1916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25E6C-4803-3848-87AF-45FA79A1DA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238588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DCF3-2C98-1746-A4C2-3D7761289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E8A68C-7136-7A4F-9E1F-18CB71621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325D8-AFE6-BF47-8D8B-765DEC3BE02B}"/>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7379D1C2-0AE6-C442-9C6C-8A3E8D607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C0803-22C4-5D44-A1F2-63E53CBF513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99394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7343-4A7D-894C-9618-16824AF1C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A8A23-6035-BB46-9222-E6D3FD7A1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3708B-A0DF-DF4E-B427-305D797556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F7E427-CF43-3242-ABCD-DA605705B22E}"/>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1F8718E9-C973-824E-89B8-28CF9F795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0FB4E-E7A8-DB49-BF9F-F1BCA048BA9C}"/>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28445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84A8-66C8-314D-AF49-0B96B0A7CC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355756-0A12-0B46-A527-38C37A13B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76E766-A33E-EA4C-93D2-F43B69AABB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74E28C-16AE-0544-893C-1BF46531AC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3D0916-9FF8-CB4A-9357-0D0E095815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071A46-2614-B44F-9915-82735470A7F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8" name="Footer Placeholder 7">
            <a:extLst>
              <a:ext uri="{FF2B5EF4-FFF2-40B4-BE49-F238E27FC236}">
                <a16:creationId xmlns:a16="http://schemas.microsoft.com/office/drawing/2014/main" id="{D76EE508-EC19-7248-9D1A-7E6E57752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04015-F432-6C4A-A122-C40C363A96D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51043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ACCC-DDB9-6543-BFCB-E0BE01922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C3B192-81E2-BE4C-BB18-5900AEBA6E9D}"/>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4" name="Footer Placeholder 3">
            <a:extLst>
              <a:ext uri="{FF2B5EF4-FFF2-40B4-BE49-F238E27FC236}">
                <a16:creationId xmlns:a16="http://schemas.microsoft.com/office/drawing/2014/main" id="{B3FB216C-F4D9-1E4E-8C7F-7025593092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534CDF-995B-664B-A6CE-8E8A496436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71756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891926-0F8B-1F42-B935-0E80BF4778F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3" name="Footer Placeholder 2">
            <a:extLst>
              <a:ext uri="{FF2B5EF4-FFF2-40B4-BE49-F238E27FC236}">
                <a16:creationId xmlns:a16="http://schemas.microsoft.com/office/drawing/2014/main" id="{1CB70BFE-B2D9-D247-87A0-74D6885575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552ED6-E869-9840-8BDA-3AD365E39E55}"/>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6365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73B1-AC55-D343-99D6-4734C45C9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552F0-9A61-9742-AE52-38E4DDB58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35C4CB-BB91-1D4E-B936-8372802B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236F3-17B3-B74B-8D54-FD4EED44576A}"/>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4D23F755-D59A-1142-BBC5-17686157F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8C01A-3CD8-244C-A46E-CF75AE086766}"/>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8459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E11A-201C-9A41-8304-FA0B181C6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25E0AE-7431-B543-A1F4-E8D0F7C80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440051-07B1-F84F-8323-B812A5909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29575-1DB3-D341-A9C1-3FDFAD8AAD0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C4F0D00E-C835-B847-A189-93736645B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A9E07-8BEE-D042-8982-A527B9D75ACE}"/>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144681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A024D-5409-EA4B-A51E-E6852CB370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A0ABDB-547C-0B46-9462-1930778C9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ED542-3249-8047-B805-C395BAE86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03535EC8-3F04-B142-934C-8B73B3F5A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4537A-B35F-F145-A0B6-968EA5B98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3548E-8CFD-4647-81A1-50D1E9AC2121}" type="slidenum">
              <a:rPr lang="en-US" smtClean="0"/>
              <a:t>‹#›</a:t>
            </a:fld>
            <a:endParaRPr lang="en-US"/>
          </a:p>
        </p:txBody>
      </p:sp>
    </p:spTree>
    <p:extLst>
      <p:ext uri="{BB962C8B-B14F-4D97-AF65-F5344CB8AC3E}">
        <p14:creationId xmlns:p14="http://schemas.microsoft.com/office/powerpoint/2010/main" val="3115145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Encapsulation_(computer_programm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wikipedia.org/wiki/Information_hid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Abstraction_(software_engineer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foworld.com/article/3519030/go-115-holds-off-on-major-chang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Interfaces In Java</a:t>
            </a:r>
            <a:br>
              <a:rPr lang="en-US" dirty="0"/>
            </a:br>
            <a:r>
              <a:rPr lang="en-US" sz="1800" dirty="0"/>
              <a:t>Discussion &amp; Lecture</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2200" dirty="0"/>
              <a:t>Agenda for Wednesday, February 26</a:t>
            </a:r>
            <a:r>
              <a:rPr lang="en-US" sz="2200" baseline="30000" dirty="0"/>
              <a:t>th</a:t>
            </a:r>
            <a:r>
              <a:rPr lang="en-US" sz="2200" dirty="0"/>
              <a:t> at 11am CT:</a:t>
            </a:r>
          </a:p>
          <a:p>
            <a:pPr marL="457200" indent="-457200">
              <a:buFont typeface="+mj-lt"/>
              <a:buAutoNum type="arabicPeriod"/>
            </a:pPr>
            <a:r>
              <a:rPr lang="en-US" sz="2200" dirty="0"/>
              <a:t>Introductions</a:t>
            </a:r>
          </a:p>
          <a:p>
            <a:pPr marL="457200" indent="-457200">
              <a:buFont typeface="+mj-lt"/>
              <a:buAutoNum type="arabicPeriod"/>
            </a:pPr>
            <a:r>
              <a:rPr lang="en-US" sz="2200" dirty="0"/>
              <a:t>Interfaces In Java Preview</a:t>
            </a:r>
          </a:p>
          <a:p>
            <a:pPr marL="457200" indent="-457200">
              <a:buFont typeface="+mj-lt"/>
              <a:buAutoNum type="arabicPeriod"/>
            </a:pPr>
            <a:r>
              <a:rPr lang="en-US" sz="2200" dirty="0"/>
              <a:t>Object-Oriented Programming</a:t>
            </a:r>
          </a:p>
          <a:p>
            <a:pPr marL="457200" indent="-457200">
              <a:buFont typeface="+mj-lt"/>
              <a:buAutoNum type="arabicPeriod"/>
            </a:pPr>
            <a:r>
              <a:rPr lang="en-US" sz="2200" dirty="0"/>
              <a:t>Interfaces in Java</a:t>
            </a:r>
          </a:p>
          <a:p>
            <a:pPr marL="457200" indent="-457200">
              <a:buFont typeface="+mj-lt"/>
              <a:buAutoNum type="arabicPeriod"/>
            </a:pPr>
            <a:r>
              <a:rPr lang="en-US" sz="2200" dirty="0"/>
              <a:t>Interfaces in </a:t>
            </a:r>
            <a:r>
              <a:rPr lang="en-US" sz="2200"/>
              <a:t>Other Languages</a:t>
            </a:r>
            <a:endParaRPr lang="en-US" sz="2200" dirty="0"/>
          </a:p>
          <a:p>
            <a:pPr marL="457200" indent="-457200">
              <a:buFont typeface="+mj-lt"/>
              <a:buAutoNum type="arabicPeriod"/>
            </a:pPr>
            <a:r>
              <a:rPr lang="en-US" sz="2200" dirty="0"/>
              <a:t>Questions &amp; Answers</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62021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Cyber Security?</a:t>
            </a:r>
          </a:p>
        </p:txBody>
      </p:sp>
    </p:spTree>
    <p:extLst>
      <p:ext uri="{BB962C8B-B14F-4D97-AF65-F5344CB8AC3E}">
        <p14:creationId xmlns:p14="http://schemas.microsoft.com/office/powerpoint/2010/main" val="470491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Interfaces In Java</a:t>
            </a:r>
          </a:p>
        </p:txBody>
      </p:sp>
    </p:spTree>
    <p:extLst>
      <p:ext uri="{BB962C8B-B14F-4D97-AF65-F5344CB8AC3E}">
        <p14:creationId xmlns:p14="http://schemas.microsoft.com/office/powerpoint/2010/main" val="3761336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Object-Oriented Programming</a:t>
            </a:r>
          </a:p>
        </p:txBody>
      </p:sp>
    </p:spTree>
    <p:extLst>
      <p:ext uri="{BB962C8B-B14F-4D97-AF65-F5344CB8AC3E}">
        <p14:creationId xmlns:p14="http://schemas.microsoft.com/office/powerpoint/2010/main" val="241171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Object-Oriented Programming Language History</a:t>
            </a:r>
          </a:p>
        </p:txBody>
      </p:sp>
      <p:sp>
        <p:nvSpPr>
          <p:cNvPr id="3" name="Content Placeholder 2"/>
          <p:cNvSpPr>
            <a:spLocks noGrp="1"/>
          </p:cNvSpPr>
          <p:nvPr>
            <p:ph idx="1"/>
          </p:nvPr>
        </p:nvSpPr>
        <p:spPr>
          <a:xfrm>
            <a:off x="838200" y="1051756"/>
            <a:ext cx="10622974" cy="4094402"/>
          </a:xfrm>
        </p:spPr>
        <p:txBody>
          <a:bodyPr>
            <a:normAutofit/>
          </a:bodyPr>
          <a:lstStyle/>
          <a:p>
            <a:pPr marL="0" indent="0">
              <a:buNone/>
            </a:pPr>
            <a:endParaRPr lang="en-US" sz="2000" dirty="0"/>
          </a:p>
          <a:p>
            <a:pPr>
              <a:buFont typeface="Wingdings" panose="05000000000000000000" pitchFamily="2" charset="2"/>
              <a:buChar char="§"/>
            </a:pPr>
            <a:r>
              <a:rPr lang="en-US" sz="2000" dirty="0"/>
              <a:t>Simula late 1960s</a:t>
            </a:r>
          </a:p>
          <a:p>
            <a:pPr>
              <a:buFont typeface="Wingdings" panose="05000000000000000000" pitchFamily="2" charset="2"/>
              <a:buChar char="§"/>
            </a:pPr>
            <a:r>
              <a:rPr lang="en-US" sz="2000" dirty="0"/>
              <a:t>Smalltalk early 1970s</a:t>
            </a:r>
          </a:p>
          <a:p>
            <a:pPr>
              <a:buFont typeface="Wingdings" panose="05000000000000000000" pitchFamily="2" charset="2"/>
              <a:buChar char="§"/>
            </a:pPr>
            <a:r>
              <a:rPr lang="en-US" sz="2000" dirty="0"/>
              <a:t>Object Lisp late 1970s</a:t>
            </a:r>
          </a:p>
          <a:p>
            <a:pPr>
              <a:buFont typeface="Wingdings" panose="05000000000000000000" pitchFamily="2" charset="2"/>
              <a:buChar char="§"/>
            </a:pPr>
            <a:r>
              <a:rPr lang="en-US" sz="2000" dirty="0"/>
              <a:t>Object Pascal mid 1980s</a:t>
            </a:r>
          </a:p>
          <a:p>
            <a:pPr>
              <a:buFont typeface="Wingdings" panose="05000000000000000000" pitchFamily="2" charset="2"/>
              <a:buChar char="§"/>
            </a:pPr>
            <a:r>
              <a:rPr lang="en-US" sz="2000" dirty="0"/>
              <a:t>C++ and Eiffel late 1980s</a:t>
            </a:r>
          </a:p>
          <a:p>
            <a:pPr>
              <a:buFont typeface="Wingdings" panose="05000000000000000000" pitchFamily="2" charset="2"/>
              <a:buChar char="§"/>
            </a:pPr>
            <a:r>
              <a:rPr lang="en-US" sz="2000" dirty="0"/>
              <a:t>Java and Python 1990s</a:t>
            </a:r>
          </a:p>
          <a:p>
            <a:pPr>
              <a:buFont typeface="Wingdings" panose="05000000000000000000" pitchFamily="2" charset="2"/>
              <a:buChar char="§"/>
            </a:pPr>
            <a:r>
              <a:rPr lang="en-US" sz="2000" dirty="0"/>
              <a:t>C# 2000s</a:t>
            </a:r>
          </a:p>
          <a:p>
            <a:pPr>
              <a:buFont typeface="Wingdings" panose="05000000000000000000" pitchFamily="2" charset="2"/>
              <a:buChar char="§"/>
            </a:pPr>
            <a:r>
              <a:rPr lang="en-US" sz="2000" dirty="0"/>
              <a:t>Go, Dart, TypeScript, Swift 2010s</a:t>
            </a:r>
          </a:p>
          <a:p>
            <a:pPr>
              <a:buFont typeface="Wingdings" panose="05000000000000000000" pitchFamily="2" charset="2"/>
              <a:buChar char="§"/>
            </a:pPr>
            <a:endParaRPr lang="en-US" sz="2000" dirty="0"/>
          </a:p>
          <a:p>
            <a:pPr marL="0" indent="0">
              <a:buNone/>
            </a:pPr>
            <a:endParaRPr lang="en-US" sz="2000" dirty="0"/>
          </a:p>
        </p:txBody>
      </p:sp>
    </p:spTree>
    <p:extLst>
      <p:ext uri="{BB962C8B-B14F-4D97-AF65-F5344CB8AC3E}">
        <p14:creationId xmlns:p14="http://schemas.microsoft.com/office/powerpoint/2010/main" val="1784812342"/>
      </p:ext>
    </p:extLst>
  </p:cSld>
  <p:clrMapOvr>
    <a:masterClrMapping/>
  </p:clrMapOvr>
  <mc:AlternateContent xmlns:mc="http://schemas.openxmlformats.org/markup-compatibility/2006">
    <mc:Choice xmlns:p14="http://schemas.microsoft.com/office/powerpoint/2010/main" Requires="p14">
      <p:transition spd="slow" p14:dur="2000" advTm="94358"/>
    </mc:Choice>
    <mc:Fallback>
      <p:transition spd="slow" advTm="94358"/>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Language Popularity</a:t>
            </a:r>
          </a:p>
        </p:txBody>
      </p:sp>
      <p:pic>
        <p:nvPicPr>
          <p:cNvPr id="7" name="Picture 6">
            <a:extLst>
              <a:ext uri="{FF2B5EF4-FFF2-40B4-BE49-F238E27FC236}">
                <a16:creationId xmlns:a16="http://schemas.microsoft.com/office/drawing/2014/main" id="{FD2DB8A8-9A83-FD46-B98A-1ED1086FE64F}"/>
              </a:ext>
            </a:extLst>
          </p:cNvPr>
          <p:cNvPicPr>
            <a:picLocks noChangeAspect="1"/>
          </p:cNvPicPr>
          <p:nvPr/>
        </p:nvPicPr>
        <p:blipFill>
          <a:blip r:embed="rId3"/>
          <a:stretch>
            <a:fillRect/>
          </a:stretch>
        </p:blipFill>
        <p:spPr>
          <a:xfrm>
            <a:off x="3017878" y="1179871"/>
            <a:ext cx="6220512" cy="5101031"/>
          </a:xfrm>
          <a:prstGeom prst="rect">
            <a:avLst/>
          </a:prstGeom>
        </p:spPr>
      </p:pic>
    </p:spTree>
    <p:extLst>
      <p:ext uri="{BB962C8B-B14F-4D97-AF65-F5344CB8AC3E}">
        <p14:creationId xmlns:p14="http://schemas.microsoft.com/office/powerpoint/2010/main" val="806304071"/>
      </p:ext>
    </p:extLst>
  </p:cSld>
  <p:clrMapOvr>
    <a:masterClrMapping/>
  </p:clrMapOvr>
  <mc:AlternateContent xmlns:mc="http://schemas.openxmlformats.org/markup-compatibility/2006">
    <mc:Choice xmlns:p14="http://schemas.microsoft.com/office/powerpoint/2010/main" Requires="p14">
      <p:transition spd="slow" p14:dur="2000" advTm="94358"/>
    </mc:Choice>
    <mc:Fallback>
      <p:transition spd="slow" advTm="943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Object-oriented programming is a programming model based on Classes which contain both Properties (member variables) and Methods (member functions) that operate on that those Properties. </a:t>
            </a:r>
          </a:p>
        </p:txBody>
      </p:sp>
      <p:grpSp>
        <p:nvGrpSpPr>
          <p:cNvPr id="11" name="Group 10">
            <a:extLst>
              <a:ext uri="{FF2B5EF4-FFF2-40B4-BE49-F238E27FC236}">
                <a16:creationId xmlns:a16="http://schemas.microsoft.com/office/drawing/2014/main" id="{10ADD4FC-25E5-4B79-B06B-A6C7CD5F54E7}"/>
              </a:ext>
            </a:extLst>
          </p:cNvPr>
          <p:cNvGrpSpPr/>
          <p:nvPr/>
        </p:nvGrpSpPr>
        <p:grpSpPr>
          <a:xfrm>
            <a:off x="1332028" y="2874591"/>
            <a:ext cx="4254975" cy="1977153"/>
            <a:chOff x="3701140" y="3429000"/>
            <a:chExt cx="4254975" cy="1977153"/>
          </a:xfrm>
        </p:grpSpPr>
        <p:cxnSp>
          <p:nvCxnSpPr>
            <p:cNvPr id="4" name="Straight Connector 3">
              <a:extLst>
                <a:ext uri="{FF2B5EF4-FFF2-40B4-BE49-F238E27FC236}">
                  <a16:creationId xmlns:a16="http://schemas.microsoft.com/office/drawing/2014/main" id="{68888472-E323-4717-8249-34508ABDEA4D}"/>
                </a:ext>
              </a:extLst>
            </p:cNvPr>
            <p:cNvCxnSpPr>
              <a:stCxn id="6" idx="2"/>
              <a:endCxn id="7" idx="0"/>
            </p:cNvCxnSpPr>
            <p:nvPr/>
          </p:nvCxnSpPr>
          <p:spPr>
            <a:xfrm flipH="1">
              <a:off x="4747566" y="3966882"/>
              <a:ext cx="1024546"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84EEADD-D731-4002-87FB-77A9B944E968}"/>
                </a:ext>
              </a:extLst>
            </p:cNvPr>
            <p:cNvCxnSpPr>
              <a:cxnSpLocks/>
              <a:stCxn id="6" idx="2"/>
              <a:endCxn id="8" idx="0"/>
            </p:cNvCxnSpPr>
            <p:nvPr/>
          </p:nvCxnSpPr>
          <p:spPr>
            <a:xfrm>
              <a:off x="5772112" y="3966882"/>
              <a:ext cx="1137578"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FDC2BE-2654-4A83-A83D-69D758B4A34F}"/>
                </a:ext>
              </a:extLst>
            </p:cNvPr>
            <p:cNvSpPr/>
            <p:nvPr/>
          </p:nvSpPr>
          <p:spPr>
            <a:xfrm>
              <a:off x="4725686" y="3429000"/>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p:txBody>
        </p:sp>
        <p:sp>
          <p:nvSpPr>
            <p:cNvPr id="7" name="Rectangle: Rounded Corners 6">
              <a:extLst>
                <a:ext uri="{FF2B5EF4-FFF2-40B4-BE49-F238E27FC236}">
                  <a16:creationId xmlns:a16="http://schemas.microsoft.com/office/drawing/2014/main" id="{FB46E998-EFD9-4681-A97F-C047FF573A92}"/>
                </a:ext>
              </a:extLst>
            </p:cNvPr>
            <p:cNvSpPr/>
            <p:nvPr/>
          </p:nvSpPr>
          <p:spPr>
            <a:xfrm>
              <a:off x="3701140"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Circle</a:t>
              </a:r>
            </a:p>
          </p:txBody>
        </p:sp>
        <p:sp>
          <p:nvSpPr>
            <p:cNvPr id="8" name="Rectangle: Rounded Corners 7">
              <a:extLst>
                <a:ext uri="{FF2B5EF4-FFF2-40B4-BE49-F238E27FC236}">
                  <a16:creationId xmlns:a16="http://schemas.microsoft.com/office/drawing/2014/main" id="{FFBE6FD0-76AE-4428-BA21-07994FEEDBC7}"/>
                </a:ext>
              </a:extLst>
            </p:cNvPr>
            <p:cNvSpPr/>
            <p:nvPr/>
          </p:nvSpPr>
          <p:spPr>
            <a:xfrm>
              <a:off x="5863264"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p:txBody>
        </p:sp>
        <p:cxnSp>
          <p:nvCxnSpPr>
            <p:cNvPr id="9" name="Straight Connector 8">
              <a:extLst>
                <a:ext uri="{FF2B5EF4-FFF2-40B4-BE49-F238E27FC236}">
                  <a16:creationId xmlns:a16="http://schemas.microsoft.com/office/drawing/2014/main" id="{4A00786C-6C83-496A-86D9-52C1D4855618}"/>
                </a:ext>
              </a:extLst>
            </p:cNvPr>
            <p:cNvCxnSpPr>
              <a:endCxn id="10" idx="0"/>
            </p:cNvCxnSpPr>
            <p:nvPr/>
          </p:nvCxnSpPr>
          <p:spPr>
            <a:xfrm flipH="1">
              <a:off x="6909690" y="4672769"/>
              <a:ext cx="1" cy="195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25DC20F-D547-42C7-BE0D-AABA2DB34655}"/>
                </a:ext>
              </a:extLst>
            </p:cNvPr>
            <p:cNvSpPr/>
            <p:nvPr/>
          </p:nvSpPr>
          <p:spPr>
            <a:xfrm>
              <a:off x="5863264" y="4868271"/>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grpSp>
      <p:pic>
        <p:nvPicPr>
          <p:cNvPr id="14" name="Picture 13">
            <a:extLst>
              <a:ext uri="{FF2B5EF4-FFF2-40B4-BE49-F238E27FC236}">
                <a16:creationId xmlns:a16="http://schemas.microsoft.com/office/drawing/2014/main" id="{E638CAE5-4702-8E46-B028-D55E782BB60C}"/>
              </a:ext>
            </a:extLst>
          </p:cNvPr>
          <p:cNvPicPr>
            <a:picLocks noChangeAspect="1"/>
          </p:cNvPicPr>
          <p:nvPr/>
        </p:nvPicPr>
        <p:blipFill rotWithShape="1">
          <a:blip r:embed="rId4"/>
          <a:srcRect r="29944"/>
          <a:stretch/>
        </p:blipFill>
        <p:spPr>
          <a:xfrm>
            <a:off x="6855265" y="2629592"/>
            <a:ext cx="4324008" cy="1733765"/>
          </a:xfrm>
          <a:prstGeom prst="rect">
            <a:avLst/>
          </a:prstGeom>
        </p:spPr>
      </p:pic>
    </p:spTree>
    <p:custDataLst>
      <p:tags r:id="rId1"/>
    </p:custDataLst>
    <p:extLst>
      <p:ext uri="{BB962C8B-B14F-4D97-AF65-F5344CB8AC3E}">
        <p14:creationId xmlns:p14="http://schemas.microsoft.com/office/powerpoint/2010/main" val="425436440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 &amp; Objects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Most popular OOP languages are class-based, meaning that </a:t>
            </a:r>
            <a:r>
              <a:rPr lang="en-US" sz="2000" u="sng" dirty="0"/>
              <a:t>Objects</a:t>
            </a:r>
            <a:r>
              <a:rPr lang="en-US" sz="2000" dirty="0"/>
              <a:t> are instances of </a:t>
            </a:r>
            <a:r>
              <a:rPr lang="en-US" sz="2000" u="sng" dirty="0"/>
              <a:t>Classes</a:t>
            </a:r>
            <a:r>
              <a:rPr lang="en-US" sz="2000" dirty="0"/>
              <a:t>.</a:t>
            </a:r>
          </a:p>
          <a:p>
            <a:pPr marL="0" indent="0">
              <a:buNone/>
            </a:pPr>
            <a:endParaRPr lang="en-US" sz="2000" dirty="0"/>
          </a:p>
        </p:txBody>
      </p:sp>
      <p:pic>
        <p:nvPicPr>
          <p:cNvPr id="13" name="Picture 12">
            <a:extLst>
              <a:ext uri="{FF2B5EF4-FFF2-40B4-BE49-F238E27FC236}">
                <a16:creationId xmlns:a16="http://schemas.microsoft.com/office/drawing/2014/main" id="{6772BCA9-5CB6-904E-B363-D240B12DECA1}"/>
              </a:ext>
            </a:extLst>
          </p:cNvPr>
          <p:cNvPicPr>
            <a:picLocks noChangeAspect="1"/>
          </p:cNvPicPr>
          <p:nvPr/>
        </p:nvPicPr>
        <p:blipFill rotWithShape="1">
          <a:blip r:embed="rId4"/>
          <a:srcRect t="13297"/>
          <a:stretch/>
        </p:blipFill>
        <p:spPr>
          <a:xfrm>
            <a:off x="2584750" y="1695357"/>
            <a:ext cx="7022499" cy="4965091"/>
          </a:xfrm>
          <a:prstGeom prst="rect">
            <a:avLst/>
          </a:prstGeom>
        </p:spPr>
      </p:pic>
    </p:spTree>
    <p:custDataLst>
      <p:tags r:id="rId1"/>
    </p:custDataLst>
    <p:extLst>
      <p:ext uri="{BB962C8B-B14F-4D97-AF65-F5344CB8AC3E}">
        <p14:creationId xmlns:p14="http://schemas.microsoft.com/office/powerpoint/2010/main" val="281311321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The “Big Three” Object-Oriented Concepts</a:t>
            </a:r>
          </a:p>
        </p:txBody>
      </p:sp>
      <p:sp>
        <p:nvSpPr>
          <p:cNvPr id="3" name="Content Placeholder 2"/>
          <p:cNvSpPr>
            <a:spLocks noGrp="1"/>
          </p:cNvSpPr>
          <p:nvPr>
            <p:ph idx="1"/>
          </p:nvPr>
        </p:nvSpPr>
        <p:spPr>
          <a:xfrm>
            <a:off x="838200" y="1458154"/>
            <a:ext cx="10622974" cy="4567506"/>
          </a:xfrm>
        </p:spPr>
        <p:txBody>
          <a:bodyPr>
            <a:noAutofit/>
          </a:bodyPr>
          <a:lstStyle/>
          <a:p>
            <a:pPr marL="457200" indent="-457200">
              <a:spcBef>
                <a:spcPts val="1800"/>
              </a:spcBef>
              <a:buFont typeface="+mj-lt"/>
              <a:buAutoNum type="arabicPeriod"/>
            </a:pPr>
            <a:r>
              <a:rPr lang="en-US" sz="2000" b="1" dirty="0"/>
              <a:t>Encapsulation</a:t>
            </a:r>
            <a:r>
              <a:rPr lang="en-US" sz="2000" dirty="0"/>
              <a:t> </a:t>
            </a:r>
          </a:p>
          <a:p>
            <a:pPr marL="457200" indent="-457200">
              <a:spcBef>
                <a:spcPts val="1800"/>
              </a:spcBef>
              <a:buFont typeface="+mj-lt"/>
              <a:buAutoNum type="arabicPeriod"/>
            </a:pPr>
            <a:r>
              <a:rPr lang="en-US" sz="2000" b="1" dirty="0"/>
              <a:t>Inheritance</a:t>
            </a:r>
            <a:endParaRPr lang="en-US" sz="2000" dirty="0"/>
          </a:p>
          <a:p>
            <a:pPr marL="457200" indent="-457200">
              <a:spcBef>
                <a:spcPts val="1800"/>
              </a:spcBef>
              <a:buFont typeface="+mj-lt"/>
              <a:buAutoNum type="arabicPeriod"/>
            </a:pPr>
            <a:r>
              <a:rPr lang="en-US" sz="2000" b="1" dirty="0"/>
              <a:t>Polymorphism</a:t>
            </a:r>
          </a:p>
          <a:p>
            <a:pPr marL="0" indent="0">
              <a:spcBef>
                <a:spcPts val="1800"/>
              </a:spcBef>
              <a:buNone/>
            </a:pPr>
            <a:endParaRPr lang="en-US" sz="2000" b="1" dirty="0"/>
          </a:p>
        </p:txBody>
      </p:sp>
    </p:spTree>
    <p:extLst>
      <p:ext uri="{BB962C8B-B14F-4D97-AF65-F5344CB8AC3E}">
        <p14:creationId xmlns:p14="http://schemas.microsoft.com/office/powerpoint/2010/main" val="239687203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More Object-Oriented Programming Concepts</a:t>
            </a:r>
          </a:p>
        </p:txBody>
      </p:sp>
      <p:sp>
        <p:nvSpPr>
          <p:cNvPr id="3" name="Content Placeholder 2"/>
          <p:cNvSpPr>
            <a:spLocks noGrp="1"/>
          </p:cNvSpPr>
          <p:nvPr>
            <p:ph idx="1"/>
          </p:nvPr>
        </p:nvSpPr>
        <p:spPr>
          <a:xfrm>
            <a:off x="838200" y="1458154"/>
            <a:ext cx="10622974" cy="4567506"/>
          </a:xfrm>
        </p:spPr>
        <p:txBody>
          <a:bodyPr>
            <a:noAutofit/>
          </a:bodyPr>
          <a:lstStyle/>
          <a:p>
            <a:pPr marL="0" indent="0">
              <a:spcBef>
                <a:spcPts val="1800"/>
              </a:spcBef>
              <a:buNone/>
            </a:pPr>
            <a:r>
              <a:rPr lang="en-US" sz="2000" dirty="0"/>
              <a:t>The “Big Three” Concepts:</a:t>
            </a:r>
          </a:p>
          <a:p>
            <a:pPr marL="457200" indent="-457200">
              <a:spcBef>
                <a:spcPts val="1800"/>
              </a:spcBef>
              <a:buFont typeface="+mj-lt"/>
              <a:buAutoNum type="arabicPeriod"/>
            </a:pPr>
            <a:r>
              <a:rPr lang="en-US" sz="2000" dirty="0"/>
              <a:t>Encapsulation... and Information Hiding</a:t>
            </a:r>
          </a:p>
          <a:p>
            <a:pPr marL="457200" indent="-457200">
              <a:spcBef>
                <a:spcPts val="1800"/>
              </a:spcBef>
              <a:buFont typeface="+mj-lt"/>
              <a:buAutoNum type="arabicPeriod"/>
            </a:pPr>
            <a:r>
              <a:rPr lang="en-US" sz="2000" dirty="0"/>
              <a:t>Inheritance</a:t>
            </a:r>
          </a:p>
          <a:p>
            <a:pPr marL="457200" indent="-457200">
              <a:spcBef>
                <a:spcPts val="1800"/>
              </a:spcBef>
              <a:buFont typeface="+mj-lt"/>
              <a:buAutoNum type="arabicPeriod"/>
            </a:pPr>
            <a:r>
              <a:rPr lang="en-US" sz="2000" dirty="0"/>
              <a:t>Polymorphism</a:t>
            </a:r>
          </a:p>
          <a:p>
            <a:pPr marL="0" indent="0">
              <a:spcBef>
                <a:spcPts val="1800"/>
              </a:spcBef>
              <a:buNone/>
            </a:pPr>
            <a:endParaRPr lang="en-US" sz="2000" dirty="0"/>
          </a:p>
          <a:p>
            <a:pPr marL="0" indent="0">
              <a:spcBef>
                <a:spcPts val="1800"/>
              </a:spcBef>
              <a:buNone/>
            </a:pPr>
            <a:r>
              <a:rPr lang="en-US" sz="2000" dirty="0"/>
              <a:t>Additional Important Object-Oriented Terms: </a:t>
            </a:r>
          </a:p>
          <a:p>
            <a:pPr marL="457200" indent="-457200">
              <a:spcBef>
                <a:spcPts val="1800"/>
              </a:spcBef>
              <a:buFont typeface="+mj-lt"/>
              <a:buAutoNum type="arabicPeriod" startAt="4"/>
            </a:pPr>
            <a:r>
              <a:rPr lang="en-US" sz="2000" dirty="0"/>
              <a:t>Abstraction utilizing Abstract Classes or Interfaces</a:t>
            </a:r>
          </a:p>
          <a:p>
            <a:pPr marL="457200" indent="-457200">
              <a:spcBef>
                <a:spcPts val="1800"/>
              </a:spcBef>
              <a:buFont typeface="+mj-lt"/>
              <a:buAutoNum type="arabicPeriod" startAt="4"/>
            </a:pPr>
            <a:r>
              <a:rPr lang="en-US" sz="2000" dirty="0"/>
              <a:t>Ownership through Composition &amp; Aggregation </a:t>
            </a:r>
          </a:p>
        </p:txBody>
      </p:sp>
      <p:pic>
        <p:nvPicPr>
          <p:cNvPr id="4" name="Picture 3">
            <a:extLst>
              <a:ext uri="{FF2B5EF4-FFF2-40B4-BE49-F238E27FC236}">
                <a16:creationId xmlns:a16="http://schemas.microsoft.com/office/drawing/2014/main" id="{B32F1E56-1F8E-0840-9860-521C1DED4C17}"/>
              </a:ext>
            </a:extLst>
          </p:cNvPr>
          <p:cNvPicPr>
            <a:picLocks noChangeAspect="1"/>
          </p:cNvPicPr>
          <p:nvPr/>
        </p:nvPicPr>
        <p:blipFill>
          <a:blip r:embed="rId3"/>
          <a:stretch>
            <a:fillRect/>
          </a:stretch>
        </p:blipFill>
        <p:spPr>
          <a:xfrm>
            <a:off x="307802" y="4475599"/>
            <a:ext cx="530398" cy="402371"/>
          </a:xfrm>
          <a:prstGeom prst="rect">
            <a:avLst/>
          </a:prstGeom>
        </p:spPr>
      </p:pic>
      <p:cxnSp>
        <p:nvCxnSpPr>
          <p:cNvPr id="6" name="Straight Connector 5">
            <a:extLst>
              <a:ext uri="{FF2B5EF4-FFF2-40B4-BE49-F238E27FC236}">
                <a16:creationId xmlns:a16="http://schemas.microsoft.com/office/drawing/2014/main" id="{C3A55978-AAA5-944B-8C98-96D51D2877AC}"/>
              </a:ext>
            </a:extLst>
          </p:cNvPr>
          <p:cNvCxnSpPr>
            <a:cxnSpLocks/>
          </p:cNvCxnSpPr>
          <p:nvPr/>
        </p:nvCxnSpPr>
        <p:spPr>
          <a:xfrm>
            <a:off x="5487339" y="4789786"/>
            <a:ext cx="101411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36515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Encapsulation… and Information Hiding</a:t>
            </a:r>
          </a:p>
        </p:txBody>
      </p:sp>
      <p:sp>
        <p:nvSpPr>
          <p:cNvPr id="3" name="Content Placeholder 2"/>
          <p:cNvSpPr>
            <a:spLocks noGrp="1"/>
          </p:cNvSpPr>
          <p:nvPr>
            <p:ph idx="1"/>
          </p:nvPr>
        </p:nvSpPr>
        <p:spPr>
          <a:xfrm>
            <a:off x="838199" y="1825625"/>
            <a:ext cx="10515600" cy="4351338"/>
          </a:xfrm>
        </p:spPr>
        <p:txBody>
          <a:bodyPr>
            <a:normAutofit/>
          </a:bodyPr>
          <a:lstStyle/>
          <a:p>
            <a:pPr marL="0" indent="0">
              <a:buNone/>
            </a:pPr>
            <a:r>
              <a:rPr lang="en-US" sz="2000" u="sng" dirty="0"/>
              <a:t>Encapsulation</a:t>
            </a:r>
            <a:r>
              <a:rPr lang="en-US" sz="2000" dirty="0"/>
              <a:t>: Restricting access and visibility of Properties and Methods of a Class in order to make the Class easier to utilize, extend, and maintain. </a:t>
            </a:r>
            <a:r>
              <a:rPr lang="en-US" sz="2000" dirty="0">
                <a:hlinkClick r:id="rId3"/>
              </a:rPr>
              <a:t>[link]</a:t>
            </a:r>
            <a:endParaRPr lang="en-US" sz="2000" dirty="0"/>
          </a:p>
          <a:p>
            <a:pPr marL="0" indent="0">
              <a:spcBef>
                <a:spcPts val="1800"/>
              </a:spcBef>
              <a:buNone/>
            </a:pPr>
            <a:r>
              <a:rPr lang="en-US" sz="2000" u="sng" dirty="0"/>
              <a:t>Information Hiding</a:t>
            </a:r>
            <a:r>
              <a:rPr lang="en-US" sz="2000" dirty="0"/>
              <a:t>: The Information Hiding term is often used interchangeably with Encapsulation. Information Hiding does not connection with Object-Oriented Programming and can be used to describe practices utilized in non-OOP languages as well. </a:t>
            </a:r>
            <a:r>
              <a:rPr lang="en-US" sz="2000" dirty="0">
                <a:hlinkClick r:id="rId4"/>
              </a:rPr>
              <a:t>[link]</a:t>
            </a:r>
            <a:endParaRPr lang="en-US" sz="2000" dirty="0"/>
          </a:p>
        </p:txBody>
      </p:sp>
    </p:spTree>
    <p:extLst>
      <p:ext uri="{BB962C8B-B14F-4D97-AF65-F5344CB8AC3E}">
        <p14:creationId xmlns:p14="http://schemas.microsoft.com/office/powerpoint/2010/main" val="1528965405"/>
      </p:ext>
    </p:extLst>
  </p:cSld>
  <p:clrMapOvr>
    <a:masterClrMapping/>
  </p:clrMapOvr>
  <mc:AlternateContent xmlns:mc="http://schemas.openxmlformats.org/markup-compatibility/2006" xmlns:p14="http://schemas.microsoft.com/office/powerpoint/2010/main">
    <mc:Choice Requires="p14">
      <p:transition spd="slow" p14:dur="2000" advTm="191018"/>
    </mc:Choice>
    <mc:Fallback xmlns="">
      <p:transition spd="slow" advTm="191018"/>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fontScale="90000"/>
          </a:bodyPr>
          <a:lstStyle/>
          <a:p>
            <a:r>
              <a:rPr lang="en-US" sz="4800" dirty="0"/>
              <a:t>Friendly Conversation Topic</a:t>
            </a:r>
            <a:br>
              <a:rPr lang="en-US" sz="4800" dirty="0"/>
            </a:br>
            <a:br>
              <a:rPr lang="en-US" sz="4800" dirty="0"/>
            </a:br>
            <a:r>
              <a:rPr lang="en-US" sz="4800" dirty="0"/>
              <a:t>“Most developers know JavaScript — and want to know Go”</a:t>
            </a:r>
            <a:br>
              <a:rPr lang="en-US" sz="4800" dirty="0"/>
            </a:br>
            <a:endParaRPr lang="en-US" sz="4800" dirty="0"/>
          </a:p>
        </p:txBody>
      </p:sp>
    </p:spTree>
    <p:extLst>
      <p:ext uri="{BB962C8B-B14F-4D97-AF65-F5344CB8AC3E}">
        <p14:creationId xmlns:p14="http://schemas.microsoft.com/office/powerpoint/2010/main" val="75301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Inheritance</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Inheritance</a:t>
            </a:r>
            <a:r>
              <a:rPr lang="en-US" sz="2000" dirty="0"/>
              <a:t>: When one Class acquires the Properties and Methods of another Class it is called Inheritance. </a:t>
            </a:r>
            <a:r>
              <a:rPr lang="en-US" sz="2000" dirty="0">
                <a:hlinkClick r:id="rId3"/>
              </a:rPr>
              <a:t>[link]</a:t>
            </a:r>
            <a:endParaRPr lang="en-US" sz="2000" dirty="0"/>
          </a:p>
        </p:txBody>
      </p:sp>
      <p:pic>
        <p:nvPicPr>
          <p:cNvPr id="5" name="Picture 4"/>
          <p:cNvPicPr>
            <a:picLocks noChangeAspect="1"/>
          </p:cNvPicPr>
          <p:nvPr/>
        </p:nvPicPr>
        <p:blipFill>
          <a:blip r:embed="rId4"/>
          <a:stretch>
            <a:fillRect/>
          </a:stretch>
        </p:blipFill>
        <p:spPr>
          <a:xfrm>
            <a:off x="7298199" y="1825625"/>
            <a:ext cx="4114800" cy="2197584"/>
          </a:xfrm>
          <a:prstGeom prst="rect">
            <a:avLst/>
          </a:prstGeom>
        </p:spPr>
      </p:pic>
      <p:grpSp>
        <p:nvGrpSpPr>
          <p:cNvPr id="6" name="Group 5">
            <a:extLst>
              <a:ext uri="{FF2B5EF4-FFF2-40B4-BE49-F238E27FC236}">
                <a16:creationId xmlns:a16="http://schemas.microsoft.com/office/drawing/2014/main" id="{9AE73005-8D10-D04B-8B7E-16C88374208B}"/>
              </a:ext>
            </a:extLst>
          </p:cNvPr>
          <p:cNvGrpSpPr/>
          <p:nvPr/>
        </p:nvGrpSpPr>
        <p:grpSpPr>
          <a:xfrm>
            <a:off x="1403466" y="3203204"/>
            <a:ext cx="4254975" cy="1977153"/>
            <a:chOff x="3701140" y="3429000"/>
            <a:chExt cx="4254975" cy="1977153"/>
          </a:xfrm>
        </p:grpSpPr>
        <p:cxnSp>
          <p:nvCxnSpPr>
            <p:cNvPr id="7" name="Straight Connector 6">
              <a:extLst>
                <a:ext uri="{FF2B5EF4-FFF2-40B4-BE49-F238E27FC236}">
                  <a16:creationId xmlns:a16="http://schemas.microsoft.com/office/drawing/2014/main" id="{0DDF9EA9-D4D3-DC4C-92C4-3020371B280E}"/>
                </a:ext>
              </a:extLst>
            </p:cNvPr>
            <p:cNvCxnSpPr>
              <a:stCxn id="9" idx="2"/>
              <a:endCxn id="10" idx="0"/>
            </p:cNvCxnSpPr>
            <p:nvPr/>
          </p:nvCxnSpPr>
          <p:spPr>
            <a:xfrm flipH="1">
              <a:off x="4747566" y="3966882"/>
              <a:ext cx="1024546"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5663B8-4393-C24E-934D-B7824A03DA25}"/>
                </a:ext>
              </a:extLst>
            </p:cNvPr>
            <p:cNvCxnSpPr>
              <a:cxnSpLocks/>
              <a:stCxn id="9" idx="2"/>
              <a:endCxn id="11" idx="0"/>
            </p:cNvCxnSpPr>
            <p:nvPr/>
          </p:nvCxnSpPr>
          <p:spPr>
            <a:xfrm>
              <a:off x="5772112" y="3966882"/>
              <a:ext cx="1137578"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Rounded Corners 5">
              <a:extLst>
                <a:ext uri="{FF2B5EF4-FFF2-40B4-BE49-F238E27FC236}">
                  <a16:creationId xmlns:a16="http://schemas.microsoft.com/office/drawing/2014/main" id="{0B173A8B-607F-894D-8D9E-3273FCFA17C1}"/>
                </a:ext>
              </a:extLst>
            </p:cNvPr>
            <p:cNvSpPr/>
            <p:nvPr/>
          </p:nvSpPr>
          <p:spPr>
            <a:xfrm>
              <a:off x="4725686" y="3429000"/>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p:txBody>
        </p:sp>
        <p:sp>
          <p:nvSpPr>
            <p:cNvPr id="10" name="Rectangle: Rounded Corners 6">
              <a:extLst>
                <a:ext uri="{FF2B5EF4-FFF2-40B4-BE49-F238E27FC236}">
                  <a16:creationId xmlns:a16="http://schemas.microsoft.com/office/drawing/2014/main" id="{3A739748-B46F-1145-A1C8-1BB859DD79D0}"/>
                </a:ext>
              </a:extLst>
            </p:cNvPr>
            <p:cNvSpPr/>
            <p:nvPr/>
          </p:nvSpPr>
          <p:spPr>
            <a:xfrm>
              <a:off x="3701140"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Circle</a:t>
              </a:r>
            </a:p>
          </p:txBody>
        </p:sp>
        <p:sp>
          <p:nvSpPr>
            <p:cNvPr id="11" name="Rectangle: Rounded Corners 7">
              <a:extLst>
                <a:ext uri="{FF2B5EF4-FFF2-40B4-BE49-F238E27FC236}">
                  <a16:creationId xmlns:a16="http://schemas.microsoft.com/office/drawing/2014/main" id="{66C585F6-84B7-5744-BA84-54F4E492269E}"/>
                </a:ext>
              </a:extLst>
            </p:cNvPr>
            <p:cNvSpPr/>
            <p:nvPr/>
          </p:nvSpPr>
          <p:spPr>
            <a:xfrm>
              <a:off x="5863264"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p:txBody>
        </p:sp>
        <p:cxnSp>
          <p:nvCxnSpPr>
            <p:cNvPr id="12" name="Straight Connector 11">
              <a:extLst>
                <a:ext uri="{FF2B5EF4-FFF2-40B4-BE49-F238E27FC236}">
                  <a16:creationId xmlns:a16="http://schemas.microsoft.com/office/drawing/2014/main" id="{E0EDBAA3-BFB9-2347-A9D5-AA50239214AE}"/>
                </a:ext>
              </a:extLst>
            </p:cNvPr>
            <p:cNvCxnSpPr>
              <a:endCxn id="13" idx="0"/>
            </p:cNvCxnSpPr>
            <p:nvPr/>
          </p:nvCxnSpPr>
          <p:spPr>
            <a:xfrm flipH="1">
              <a:off x="6909690" y="4672769"/>
              <a:ext cx="1" cy="195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Rounded Corners 9">
              <a:extLst>
                <a:ext uri="{FF2B5EF4-FFF2-40B4-BE49-F238E27FC236}">
                  <a16:creationId xmlns:a16="http://schemas.microsoft.com/office/drawing/2014/main" id="{F3CFABD9-6825-884F-BD95-351686318A75}"/>
                </a:ext>
              </a:extLst>
            </p:cNvPr>
            <p:cNvSpPr/>
            <p:nvPr/>
          </p:nvSpPr>
          <p:spPr>
            <a:xfrm>
              <a:off x="5863264" y="4868271"/>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grpSp>
    </p:spTree>
    <p:extLst>
      <p:ext uri="{BB962C8B-B14F-4D97-AF65-F5344CB8AC3E}">
        <p14:creationId xmlns:p14="http://schemas.microsoft.com/office/powerpoint/2010/main" val="369374549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Polymorphism</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Polymorphism</a:t>
            </a:r>
            <a:r>
              <a:rPr lang="en-US" sz="2000" dirty="0"/>
              <a:t>: Polymorphism enables you to process collections of related things generically. This is particularly useful when you want to use a loop to march through a collection of items. </a:t>
            </a:r>
            <a:r>
              <a:rPr lang="en-US" sz="2000" dirty="0">
                <a:hlinkClick r:id="rId3"/>
              </a:rPr>
              <a:t>[link]</a:t>
            </a:r>
            <a:endParaRPr lang="en-US" sz="2000" dirty="0"/>
          </a:p>
        </p:txBody>
      </p:sp>
      <p:pic>
        <p:nvPicPr>
          <p:cNvPr id="4" name="Picture 3"/>
          <p:cNvPicPr>
            <a:picLocks noChangeAspect="1"/>
          </p:cNvPicPr>
          <p:nvPr/>
        </p:nvPicPr>
        <p:blipFill>
          <a:blip r:embed="rId4"/>
          <a:stretch>
            <a:fillRect/>
          </a:stretch>
        </p:blipFill>
        <p:spPr>
          <a:xfrm>
            <a:off x="7298199" y="1825625"/>
            <a:ext cx="4114800" cy="1529176"/>
          </a:xfrm>
          <a:prstGeom prst="rect">
            <a:avLst/>
          </a:prstGeom>
        </p:spPr>
      </p:pic>
    </p:spTree>
    <p:extLst>
      <p:ext uri="{BB962C8B-B14F-4D97-AF65-F5344CB8AC3E}">
        <p14:creationId xmlns:p14="http://schemas.microsoft.com/office/powerpoint/2010/main" val="2060349631"/>
      </p:ext>
    </p:extLst>
  </p:cSld>
  <p:clrMapOvr>
    <a:masterClrMapping/>
  </p:clrMapOvr>
  <mc:AlternateContent xmlns:mc="http://schemas.openxmlformats.org/markup-compatibility/2006" xmlns:p14="http://schemas.microsoft.com/office/powerpoint/2010/main">
    <mc:Choice Requires="p14">
      <p:transition spd="slow" p14:dur="2000" advTm="136900"/>
    </mc:Choice>
    <mc:Fallback xmlns="">
      <p:transition spd="slow" advTm="1369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More Object-Oriented Programming Concepts</a:t>
            </a:r>
          </a:p>
        </p:txBody>
      </p:sp>
      <p:sp>
        <p:nvSpPr>
          <p:cNvPr id="3" name="Content Placeholder 2"/>
          <p:cNvSpPr>
            <a:spLocks noGrp="1"/>
          </p:cNvSpPr>
          <p:nvPr>
            <p:ph idx="1"/>
          </p:nvPr>
        </p:nvSpPr>
        <p:spPr>
          <a:xfrm>
            <a:off x="838200" y="1458154"/>
            <a:ext cx="10622974" cy="4567506"/>
          </a:xfrm>
        </p:spPr>
        <p:txBody>
          <a:bodyPr>
            <a:noAutofit/>
          </a:bodyPr>
          <a:lstStyle/>
          <a:p>
            <a:pPr marL="0" indent="0">
              <a:spcBef>
                <a:spcPts val="1800"/>
              </a:spcBef>
              <a:buNone/>
            </a:pPr>
            <a:r>
              <a:rPr lang="en-US" sz="2000" dirty="0">
                <a:solidFill>
                  <a:schemeClr val="bg1">
                    <a:lumMod val="65000"/>
                  </a:schemeClr>
                </a:solidFill>
              </a:rPr>
              <a:t>The “Big Three” Concepts:</a:t>
            </a:r>
          </a:p>
          <a:p>
            <a:pPr marL="457200" indent="-457200">
              <a:spcBef>
                <a:spcPts val="1800"/>
              </a:spcBef>
              <a:buFont typeface="+mj-lt"/>
              <a:buAutoNum type="arabicPeriod"/>
            </a:pPr>
            <a:r>
              <a:rPr lang="en-US" sz="2000" dirty="0">
                <a:solidFill>
                  <a:schemeClr val="bg1">
                    <a:lumMod val="65000"/>
                  </a:schemeClr>
                </a:solidFill>
              </a:rPr>
              <a:t>Encapsulation... and Information Hiding</a:t>
            </a:r>
          </a:p>
          <a:p>
            <a:pPr marL="457200" indent="-457200">
              <a:spcBef>
                <a:spcPts val="1800"/>
              </a:spcBef>
              <a:buFont typeface="+mj-lt"/>
              <a:buAutoNum type="arabicPeriod"/>
            </a:pPr>
            <a:r>
              <a:rPr lang="en-US" sz="2000" dirty="0">
                <a:solidFill>
                  <a:schemeClr val="bg1">
                    <a:lumMod val="65000"/>
                  </a:schemeClr>
                </a:solidFill>
              </a:rPr>
              <a:t>Inheritance</a:t>
            </a:r>
          </a:p>
          <a:p>
            <a:pPr marL="457200" indent="-457200">
              <a:spcBef>
                <a:spcPts val="1800"/>
              </a:spcBef>
              <a:buFont typeface="+mj-lt"/>
              <a:buAutoNum type="arabicPeriod"/>
            </a:pPr>
            <a:r>
              <a:rPr lang="en-US" sz="2000" dirty="0">
                <a:solidFill>
                  <a:schemeClr val="bg1">
                    <a:lumMod val="65000"/>
                  </a:schemeClr>
                </a:solidFill>
              </a:rPr>
              <a:t>Polymorphism</a:t>
            </a:r>
          </a:p>
          <a:p>
            <a:pPr marL="0" indent="0">
              <a:spcBef>
                <a:spcPts val="1800"/>
              </a:spcBef>
              <a:buNone/>
            </a:pPr>
            <a:endParaRPr lang="en-US" sz="2000" dirty="0"/>
          </a:p>
          <a:p>
            <a:pPr marL="0" indent="0">
              <a:spcBef>
                <a:spcPts val="1800"/>
              </a:spcBef>
              <a:buNone/>
            </a:pPr>
            <a:r>
              <a:rPr lang="en-US" sz="2000" dirty="0"/>
              <a:t>Additional Important Object-Oriented Terms: </a:t>
            </a:r>
          </a:p>
          <a:p>
            <a:pPr marL="457200" indent="-457200">
              <a:spcBef>
                <a:spcPts val="1800"/>
              </a:spcBef>
              <a:buFont typeface="+mj-lt"/>
              <a:buAutoNum type="arabicPeriod" startAt="4"/>
            </a:pPr>
            <a:r>
              <a:rPr lang="en-US" sz="2000" dirty="0"/>
              <a:t>Abstraction utilizing Abstract Classes or Interfaces</a:t>
            </a:r>
          </a:p>
          <a:p>
            <a:pPr marL="457200" indent="-457200">
              <a:spcBef>
                <a:spcPts val="1800"/>
              </a:spcBef>
              <a:buFont typeface="+mj-lt"/>
              <a:buAutoNum type="arabicPeriod" startAt="4"/>
            </a:pPr>
            <a:r>
              <a:rPr lang="en-US" sz="2000" dirty="0"/>
              <a:t>Ownership through Composition &amp; Aggregation </a:t>
            </a:r>
          </a:p>
        </p:txBody>
      </p:sp>
      <p:pic>
        <p:nvPicPr>
          <p:cNvPr id="4" name="Picture 3">
            <a:extLst>
              <a:ext uri="{FF2B5EF4-FFF2-40B4-BE49-F238E27FC236}">
                <a16:creationId xmlns:a16="http://schemas.microsoft.com/office/drawing/2014/main" id="{B32F1E56-1F8E-0840-9860-521C1DED4C17}"/>
              </a:ext>
            </a:extLst>
          </p:cNvPr>
          <p:cNvPicPr>
            <a:picLocks noChangeAspect="1"/>
          </p:cNvPicPr>
          <p:nvPr/>
        </p:nvPicPr>
        <p:blipFill>
          <a:blip r:embed="rId3"/>
          <a:stretch>
            <a:fillRect/>
          </a:stretch>
        </p:blipFill>
        <p:spPr>
          <a:xfrm>
            <a:off x="307802" y="4475599"/>
            <a:ext cx="530398" cy="402371"/>
          </a:xfrm>
          <a:prstGeom prst="rect">
            <a:avLst/>
          </a:prstGeom>
        </p:spPr>
      </p:pic>
      <p:cxnSp>
        <p:nvCxnSpPr>
          <p:cNvPr id="6" name="Straight Connector 5">
            <a:extLst>
              <a:ext uri="{FF2B5EF4-FFF2-40B4-BE49-F238E27FC236}">
                <a16:creationId xmlns:a16="http://schemas.microsoft.com/office/drawing/2014/main" id="{C3A55978-AAA5-944B-8C98-96D51D2877AC}"/>
              </a:ext>
            </a:extLst>
          </p:cNvPr>
          <p:cNvCxnSpPr>
            <a:cxnSpLocks/>
          </p:cNvCxnSpPr>
          <p:nvPr/>
        </p:nvCxnSpPr>
        <p:spPr>
          <a:xfrm>
            <a:off x="5487339" y="4789786"/>
            <a:ext cx="1014116"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014800"/>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Abstraction</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Abstraction</a:t>
            </a:r>
            <a:r>
              <a:rPr lang="en-US" sz="2000" dirty="0"/>
              <a:t>: Something is abstract when it is a concept but is not concrete or defined enough to be built. Generally, in OO design, we start with abstract things, and then we build on them through Inheritance. </a:t>
            </a:r>
            <a:r>
              <a:rPr lang="en-US" sz="2000" dirty="0">
                <a:hlinkClick r:id="rId3"/>
              </a:rPr>
              <a:t>[link]</a:t>
            </a:r>
            <a:endParaRPr lang="en-US" sz="2000" dirty="0"/>
          </a:p>
          <a:p>
            <a:pPr marL="0" indent="0">
              <a:buNone/>
            </a:pPr>
            <a:endParaRPr lang="en-US" sz="2000" dirty="0"/>
          </a:p>
          <a:p>
            <a:pPr marL="0" indent="0">
              <a:buNone/>
            </a:pPr>
            <a:r>
              <a:rPr lang="en-US" sz="2000" dirty="0"/>
              <a:t>Abstraction can be implemented through Abstract Classes or by utilizing Interfaces.</a:t>
            </a:r>
          </a:p>
        </p:txBody>
      </p:sp>
      <p:pic>
        <p:nvPicPr>
          <p:cNvPr id="5" name="Picture 4"/>
          <p:cNvPicPr>
            <a:picLocks noChangeAspect="1"/>
          </p:cNvPicPr>
          <p:nvPr/>
        </p:nvPicPr>
        <p:blipFill>
          <a:blip r:embed="rId4"/>
          <a:stretch>
            <a:fillRect/>
          </a:stretch>
        </p:blipFill>
        <p:spPr>
          <a:xfrm>
            <a:off x="7298199" y="1825625"/>
            <a:ext cx="4114800" cy="2197584"/>
          </a:xfrm>
          <a:prstGeom prst="rect">
            <a:avLst/>
          </a:prstGeom>
        </p:spPr>
      </p:pic>
    </p:spTree>
    <p:extLst>
      <p:ext uri="{BB962C8B-B14F-4D97-AF65-F5344CB8AC3E}">
        <p14:creationId xmlns:p14="http://schemas.microsoft.com/office/powerpoint/2010/main" val="240347130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Interfaces In Java Preview</a:t>
            </a:r>
          </a:p>
        </p:txBody>
      </p:sp>
    </p:spTree>
    <p:extLst>
      <p:ext uri="{BB962C8B-B14F-4D97-AF65-F5344CB8AC3E}">
        <p14:creationId xmlns:p14="http://schemas.microsoft.com/office/powerpoint/2010/main" val="411642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4BD8-561A-4745-A314-289FF0E3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CB14B7-805A-E64C-B09D-0E60A2E166CD}"/>
              </a:ext>
            </a:extLst>
          </p:cNvPr>
          <p:cNvSpPr>
            <a:spLocks noGrp="1"/>
          </p:cNvSpPr>
          <p:nvPr>
            <p:ph idx="1"/>
          </p:nvPr>
        </p:nvSpPr>
        <p:spPr/>
        <p:txBody>
          <a:bodyPr>
            <a:normAutofit fontScale="62500" lnSpcReduction="20000"/>
          </a:bodyPr>
          <a:lstStyle/>
          <a:p>
            <a:r>
              <a:rPr lang="en-US" dirty="0"/>
              <a:t>And we have and example of Abstraction.</a:t>
            </a:r>
          </a:p>
          <a:p>
            <a:endParaRPr lang="en-US" b="1" dirty="0"/>
          </a:p>
          <a:p>
            <a:r>
              <a:rPr lang="en-US" dirty="0"/>
              <a:t>Abstraction</a:t>
            </a:r>
          </a:p>
          <a:p>
            <a:r>
              <a:rPr lang="en-US" dirty="0"/>
              <a:t>Abstraction is another key concept. Something is abstract when it is a concept but is not concrete or defined enough to actually be built. Generally, in OO design, we start with abstract things, and then we build on them through inheritance. </a:t>
            </a:r>
          </a:p>
          <a:p>
            <a:r>
              <a:rPr lang="en-US" dirty="0"/>
              <a:t> </a:t>
            </a:r>
          </a:p>
          <a:p>
            <a:r>
              <a:rPr lang="en-US" dirty="0"/>
              <a:t>An </a:t>
            </a:r>
            <a:r>
              <a:rPr lang="en-US" i="1" u="sng" dirty="0"/>
              <a:t>abstract class</a:t>
            </a:r>
            <a:r>
              <a:rPr lang="en-US" dirty="0"/>
              <a:t> is one that has one or more </a:t>
            </a:r>
            <a:r>
              <a:rPr lang="en-US" i="1" dirty="0"/>
              <a:t>abstract methods</a:t>
            </a:r>
            <a:r>
              <a:rPr lang="en-US" dirty="0"/>
              <a:t>.</a:t>
            </a:r>
          </a:p>
          <a:p>
            <a:r>
              <a:rPr lang="en-US" dirty="0"/>
              <a:t>An </a:t>
            </a:r>
            <a:r>
              <a:rPr lang="en-US" i="1" dirty="0"/>
              <a:t>abstract method</a:t>
            </a:r>
            <a:r>
              <a:rPr lang="en-US" dirty="0"/>
              <a:t> is a method / function that has no body – just a name, return type, and parameters.</a:t>
            </a:r>
          </a:p>
          <a:p>
            <a:r>
              <a:rPr lang="en-US" dirty="0"/>
              <a:t>An </a:t>
            </a:r>
            <a:r>
              <a:rPr lang="en-US" i="1" u="sng" dirty="0"/>
              <a:t>interface</a:t>
            </a:r>
            <a:r>
              <a:rPr lang="en-US" dirty="0"/>
              <a:t> is the strictest interpretation of an abstract class – it is a data structure that consists entirely of abstract methods. In other words, none of its methods/functions have a body.</a:t>
            </a:r>
          </a:p>
          <a:p>
            <a:r>
              <a:rPr lang="en-US" dirty="0"/>
              <a:t> </a:t>
            </a:r>
          </a:p>
          <a:p>
            <a:r>
              <a:rPr lang="en-US" dirty="0"/>
              <a:t>Abstraction is related to inheritance. Often, when we construct families of related objects, we start the family with an abstract class that represents the least common denominator for everyone in that family. In other words, what do all classes that are part of that family have in common? We often (not always, but often) put that in an abstract class.</a:t>
            </a:r>
          </a:p>
          <a:p>
            <a:pPr marL="0" indent="0">
              <a:buNone/>
            </a:pPr>
            <a:endParaRPr lang="en-US" dirty="0"/>
          </a:p>
        </p:txBody>
      </p:sp>
    </p:spTree>
    <p:extLst>
      <p:ext uri="{BB962C8B-B14F-4D97-AF65-F5344CB8AC3E}">
        <p14:creationId xmlns:p14="http://schemas.microsoft.com/office/powerpoint/2010/main" val="3074200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Interfaces beyond Java</a:t>
            </a:r>
          </a:p>
        </p:txBody>
      </p:sp>
    </p:spTree>
    <p:extLst>
      <p:ext uri="{BB962C8B-B14F-4D97-AF65-F5344CB8AC3E}">
        <p14:creationId xmlns:p14="http://schemas.microsoft.com/office/powerpoint/2010/main" val="142419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Interfaces beyond Java</a:t>
            </a:r>
          </a:p>
        </p:txBody>
      </p:sp>
      <p:sp>
        <p:nvSpPr>
          <p:cNvPr id="3" name="Content Placeholder 2"/>
          <p:cNvSpPr>
            <a:spLocks noGrp="1"/>
          </p:cNvSpPr>
          <p:nvPr>
            <p:ph idx="1"/>
          </p:nvPr>
        </p:nvSpPr>
        <p:spPr>
          <a:xfrm>
            <a:off x="838198" y="1825625"/>
            <a:ext cx="9748839" cy="4351338"/>
          </a:xfrm>
        </p:spPr>
        <p:txBody>
          <a:bodyPr>
            <a:normAutofit/>
          </a:bodyPr>
          <a:lstStyle/>
          <a:p>
            <a:pPr marL="0" indent="0">
              <a:buNone/>
            </a:pPr>
            <a:r>
              <a:rPr lang="en-US" sz="2000" dirty="0"/>
              <a:t>C++</a:t>
            </a:r>
          </a:p>
          <a:p>
            <a:pPr marL="0" indent="0">
              <a:buNone/>
            </a:pPr>
            <a:r>
              <a:rPr lang="en-US" sz="2000" dirty="0"/>
              <a:t>Supports multiple </a:t>
            </a:r>
            <a:r>
              <a:rPr lang="en-US" sz="2000" dirty="0" err="1"/>
              <a:t>inhertance</a:t>
            </a:r>
            <a:r>
              <a:rPr lang="en-US" sz="2000" dirty="0"/>
              <a:t> No formal concept of of Interfaces but support multiple inheritance</a:t>
            </a:r>
          </a:p>
          <a:p>
            <a:pPr marL="0" indent="0">
              <a:buNone/>
            </a:pPr>
            <a:r>
              <a:rPr lang="en-US" sz="2000" dirty="0"/>
              <a:t>Java</a:t>
            </a:r>
          </a:p>
          <a:p>
            <a:pPr marL="0" indent="0">
              <a:buNone/>
            </a:pPr>
            <a:r>
              <a:rPr lang="en-US" sz="2000" dirty="0"/>
              <a:t>Go</a:t>
            </a:r>
          </a:p>
        </p:txBody>
      </p:sp>
    </p:spTree>
    <p:extLst>
      <p:ext uri="{BB962C8B-B14F-4D97-AF65-F5344CB8AC3E}">
        <p14:creationId xmlns:p14="http://schemas.microsoft.com/office/powerpoint/2010/main" val="509123116"/>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32096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1176882"/>
          </a:xfrm>
        </p:spPr>
        <p:txBody>
          <a:bodyPr>
            <a:normAutofit/>
          </a:bodyPr>
          <a:lstStyle/>
          <a:p>
            <a:pPr marL="0" indent="0">
              <a:buNone/>
            </a:pPr>
            <a:r>
              <a:rPr lang="en-US" dirty="0">
                <a:hlinkClick r:id="rId3"/>
              </a:rPr>
              <a:t>Go</a:t>
            </a:r>
            <a:r>
              <a:rPr lang="en-US" dirty="0"/>
              <a:t> is the programming language developers most wanted to learn, for the third year running.  </a:t>
            </a:r>
          </a:p>
          <a:p>
            <a:pPr marL="0" indent="0">
              <a:buNone/>
            </a:pPr>
            <a:endParaRPr lang="en-US" dirty="0"/>
          </a:p>
        </p:txBody>
      </p:sp>
    </p:spTree>
    <p:extLst>
      <p:ext uri="{BB962C8B-B14F-4D97-AF65-F5344CB8AC3E}">
        <p14:creationId xmlns:p14="http://schemas.microsoft.com/office/powerpoint/2010/main" val="60812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3" name="Picture 12">
            <a:extLst>
              <a:ext uri="{FF2B5EF4-FFF2-40B4-BE49-F238E27FC236}">
                <a16:creationId xmlns:a16="http://schemas.microsoft.com/office/drawing/2014/main" id="{17F33609-E5A1-1343-9FCB-92E5BFB0E162}"/>
              </a:ext>
            </a:extLst>
          </p:cNvPr>
          <p:cNvPicPr>
            <a:picLocks noChangeAspect="1"/>
          </p:cNvPicPr>
          <p:nvPr/>
        </p:nvPicPr>
        <p:blipFill>
          <a:blip r:embed="rId3"/>
          <a:stretch>
            <a:fillRect/>
          </a:stretch>
        </p:blipFill>
        <p:spPr>
          <a:xfrm>
            <a:off x="3328312" y="1491729"/>
            <a:ext cx="5535376" cy="5366271"/>
          </a:xfrm>
          <a:prstGeom prst="rect">
            <a:avLst/>
          </a:prstGeom>
        </p:spPr>
      </p:pic>
    </p:spTree>
    <p:extLst>
      <p:ext uri="{BB962C8B-B14F-4D97-AF65-F5344CB8AC3E}">
        <p14:creationId xmlns:p14="http://schemas.microsoft.com/office/powerpoint/2010/main" val="277341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026" name="Picture 2" descr="Image result for safari books online">
            <a:extLst>
              <a:ext uri="{FF2B5EF4-FFF2-40B4-BE49-F238E27FC236}">
                <a16:creationId xmlns:a16="http://schemas.microsoft.com/office/drawing/2014/main" id="{0987400E-41AE-C644-90FA-742F76A2C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47" t="24296" r="25379" b="24377"/>
          <a:stretch/>
        </p:blipFill>
        <p:spPr bwMode="auto">
          <a:xfrm>
            <a:off x="3740494" y="1535516"/>
            <a:ext cx="3473616" cy="11718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E4E0AC-6FEB-634D-B87F-C92CA7A35F70}"/>
              </a:ext>
            </a:extLst>
          </p:cNvPr>
          <p:cNvPicPr>
            <a:picLocks noChangeAspect="1"/>
          </p:cNvPicPr>
          <p:nvPr/>
        </p:nvPicPr>
        <p:blipFill>
          <a:blip r:embed="rId4"/>
          <a:stretch>
            <a:fillRect/>
          </a:stretch>
        </p:blipFill>
        <p:spPr>
          <a:xfrm>
            <a:off x="978089" y="3016251"/>
            <a:ext cx="5952523" cy="2507776"/>
          </a:xfrm>
          <a:prstGeom prst="rect">
            <a:avLst/>
          </a:prstGeom>
        </p:spPr>
      </p:pic>
      <p:pic>
        <p:nvPicPr>
          <p:cNvPr id="4" name="Picture 3">
            <a:extLst>
              <a:ext uri="{FF2B5EF4-FFF2-40B4-BE49-F238E27FC236}">
                <a16:creationId xmlns:a16="http://schemas.microsoft.com/office/drawing/2014/main" id="{104C11D3-04EA-EB4C-A95E-657332F889CB}"/>
              </a:ext>
            </a:extLst>
          </p:cNvPr>
          <p:cNvPicPr>
            <a:picLocks noChangeAspect="1"/>
          </p:cNvPicPr>
          <p:nvPr/>
        </p:nvPicPr>
        <p:blipFill>
          <a:blip r:embed="rId5"/>
          <a:stretch>
            <a:fillRect/>
          </a:stretch>
        </p:blipFill>
        <p:spPr>
          <a:xfrm>
            <a:off x="5477302" y="4270139"/>
            <a:ext cx="6096000" cy="2451100"/>
          </a:xfrm>
          <a:prstGeom prst="rect">
            <a:avLst/>
          </a:prstGeom>
        </p:spPr>
      </p:pic>
    </p:spTree>
    <p:extLst>
      <p:ext uri="{BB962C8B-B14F-4D97-AF65-F5344CB8AC3E}">
        <p14:creationId xmlns:p14="http://schemas.microsoft.com/office/powerpoint/2010/main" val="2776979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Safari Books Online &amp; Lewis University</a:t>
            </a:r>
          </a:p>
        </p:txBody>
      </p:sp>
      <p:pic>
        <p:nvPicPr>
          <p:cNvPr id="6" name="Picture 5">
            <a:extLst>
              <a:ext uri="{FF2B5EF4-FFF2-40B4-BE49-F238E27FC236}">
                <a16:creationId xmlns:a16="http://schemas.microsoft.com/office/drawing/2014/main" id="{EC46F5C5-7D1A-AA4A-AC29-74389A442624}"/>
              </a:ext>
            </a:extLst>
          </p:cNvPr>
          <p:cNvPicPr>
            <a:picLocks noChangeAspect="1"/>
          </p:cNvPicPr>
          <p:nvPr/>
        </p:nvPicPr>
        <p:blipFill rotWithShape="1">
          <a:blip r:embed="rId3"/>
          <a:srcRect t="1816"/>
          <a:stretch/>
        </p:blipFill>
        <p:spPr>
          <a:xfrm>
            <a:off x="1956599" y="1769807"/>
            <a:ext cx="7498579" cy="4034983"/>
          </a:xfrm>
          <a:prstGeom prst="rect">
            <a:avLst/>
          </a:prstGeom>
        </p:spPr>
      </p:pic>
    </p:spTree>
    <p:extLst>
      <p:ext uri="{BB962C8B-B14F-4D97-AF65-F5344CB8AC3E}">
        <p14:creationId xmlns:p14="http://schemas.microsoft.com/office/powerpoint/2010/main" val="96056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Introductions</a:t>
            </a:r>
          </a:p>
        </p:txBody>
      </p:sp>
    </p:spTree>
    <p:extLst>
      <p:ext uri="{BB962C8B-B14F-4D97-AF65-F5344CB8AC3E}">
        <p14:creationId xmlns:p14="http://schemas.microsoft.com/office/powerpoint/2010/main" val="297335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Name:</a:t>
            </a:r>
          </a:p>
          <a:p>
            <a:pPr marL="0" indent="0">
              <a:spcBef>
                <a:spcPts val="600"/>
              </a:spcBef>
              <a:buNone/>
            </a:pPr>
            <a:r>
              <a:rPr lang="en-US" sz="2000" dirty="0"/>
              <a:t>	</a:t>
            </a:r>
            <a:r>
              <a:rPr lang="en-US" sz="2000" b="1" dirty="0"/>
              <a:t>Eric Pogue</a:t>
            </a:r>
          </a:p>
          <a:p>
            <a:pPr marL="0" indent="0">
              <a:spcBef>
                <a:spcPts val="2400"/>
              </a:spcBef>
              <a:buNone/>
            </a:pPr>
            <a:r>
              <a:rPr lang="en-US" sz="2000" dirty="0"/>
              <a:t>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part-time for many years</a:t>
            </a:r>
          </a:p>
          <a:p>
            <a:pPr marL="0" indent="0">
              <a:spcBef>
                <a:spcPts val="2400"/>
              </a:spcBef>
              <a:buNone/>
            </a:pPr>
            <a:r>
              <a:rPr lang="en-US" sz="2000" dirty="0"/>
              <a:t>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99603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610920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3.2|54.5"/>
</p:tagLst>
</file>

<file path=ppt/tags/tag2.xml><?xml version="1.0" encoding="utf-8"?>
<p:tagLst xmlns:a="http://schemas.openxmlformats.org/drawingml/2006/main" xmlns:r="http://schemas.openxmlformats.org/officeDocument/2006/relationships" xmlns:p="http://schemas.openxmlformats.org/presentationml/2006/main">
  <p:tag name="TIMING" val="|143.2|5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2729</TotalTime>
  <Words>1589</Words>
  <Application>Microsoft Macintosh PowerPoint</Application>
  <PresentationFormat>Widescreen</PresentationFormat>
  <Paragraphs>169</Paragraphs>
  <Slides>28</Slides>
  <Notes>26</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Interfaces In Java Discussion &amp; Lecture Eric Pogue</vt:lpstr>
      <vt:lpstr>Friendly Conversation Topic  “Most developers know JavaScript — and want to know Go” </vt:lpstr>
      <vt:lpstr>Go</vt:lpstr>
      <vt:lpstr>Interested in Learning More?</vt:lpstr>
      <vt:lpstr>Interested in Learning More?</vt:lpstr>
      <vt:lpstr>Safari Books Online &amp; Lewis University</vt:lpstr>
      <vt:lpstr>Introductions</vt:lpstr>
      <vt:lpstr>Introductions</vt:lpstr>
      <vt:lpstr>PowerPoint Presentation</vt:lpstr>
      <vt:lpstr>Cyber Security?</vt:lpstr>
      <vt:lpstr>Interfaces In Java</vt:lpstr>
      <vt:lpstr>Object-Oriented Programming</vt:lpstr>
      <vt:lpstr>Object-Oriented Programming Language History</vt:lpstr>
      <vt:lpstr>Language Popularity</vt:lpstr>
      <vt:lpstr>Classes</vt:lpstr>
      <vt:lpstr>Classes &amp; Objects</vt:lpstr>
      <vt:lpstr>The “Big Three” Object-Oriented Concepts</vt:lpstr>
      <vt:lpstr>More Object-Oriented Programming Concepts</vt:lpstr>
      <vt:lpstr>Encapsulation… and Information Hiding</vt:lpstr>
      <vt:lpstr>Inheritance</vt:lpstr>
      <vt:lpstr>Polymorphism</vt:lpstr>
      <vt:lpstr>More Object-Oriented Programming Concepts</vt:lpstr>
      <vt:lpstr>Abstraction</vt:lpstr>
      <vt:lpstr>Interfaces In Java Preview</vt:lpstr>
      <vt:lpstr>PowerPoint Presentation</vt:lpstr>
      <vt:lpstr>Interfaces beyond Java</vt:lpstr>
      <vt:lpstr>Interfaces beyond Java</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Pogue, Eric</dc:creator>
  <cp:lastModifiedBy>Pogue, Eric</cp:lastModifiedBy>
  <cp:revision>22</cp:revision>
  <dcterms:created xsi:type="dcterms:W3CDTF">2020-02-22T19:48:11Z</dcterms:created>
  <dcterms:modified xsi:type="dcterms:W3CDTF">2020-02-25T19:46:54Z</dcterms:modified>
</cp:coreProperties>
</file>